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2" r:id="rId1"/>
  </p:sldMasterIdLst>
  <p:notesMasterIdLst>
    <p:notesMasterId r:id="rId25"/>
  </p:notesMasterIdLst>
  <p:handoutMasterIdLst>
    <p:handoutMasterId r:id="rId26"/>
  </p:handoutMasterIdLst>
  <p:sldIdLst>
    <p:sldId id="277" r:id="rId2"/>
    <p:sldId id="464" r:id="rId3"/>
    <p:sldId id="438" r:id="rId4"/>
    <p:sldId id="468" r:id="rId5"/>
    <p:sldId id="465" r:id="rId6"/>
    <p:sldId id="478" r:id="rId7"/>
    <p:sldId id="479" r:id="rId8"/>
    <p:sldId id="466" r:id="rId9"/>
    <p:sldId id="469" r:id="rId10"/>
    <p:sldId id="467" r:id="rId11"/>
    <p:sldId id="480" r:id="rId12"/>
    <p:sldId id="481" r:id="rId13"/>
    <p:sldId id="477" r:id="rId14"/>
    <p:sldId id="470" r:id="rId15"/>
    <p:sldId id="482" r:id="rId16"/>
    <p:sldId id="471" r:id="rId17"/>
    <p:sldId id="472" r:id="rId18"/>
    <p:sldId id="473" r:id="rId19"/>
    <p:sldId id="474" r:id="rId20"/>
    <p:sldId id="483" r:id="rId21"/>
    <p:sldId id="475" r:id="rId22"/>
    <p:sldId id="484" r:id="rId23"/>
    <p:sldId id="476" r:id="rId24"/>
  </p:sldIdLst>
  <p:sldSz cx="9144000" cy="6858000" type="screen4x3"/>
  <p:notesSz cx="7099300" cy="10234613"/>
  <p:custDataLst>
    <p:tags r:id="rId2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EAB4B3A-EA50-7741-A22D-E8C85B2E17F9}">
          <p14:sldIdLst>
            <p14:sldId id="277"/>
            <p14:sldId id="464"/>
            <p14:sldId id="438"/>
            <p14:sldId id="468"/>
            <p14:sldId id="465"/>
            <p14:sldId id="478"/>
            <p14:sldId id="479"/>
            <p14:sldId id="466"/>
            <p14:sldId id="469"/>
            <p14:sldId id="467"/>
            <p14:sldId id="480"/>
            <p14:sldId id="481"/>
            <p14:sldId id="477"/>
            <p14:sldId id="470"/>
            <p14:sldId id="482"/>
            <p14:sldId id="471"/>
            <p14:sldId id="472"/>
            <p14:sldId id="473"/>
            <p14:sldId id="474"/>
            <p14:sldId id="483"/>
            <p14:sldId id="475"/>
            <p14:sldId id="484"/>
            <p14:sldId id="4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00"/>
    <a:srgbClr val="003366"/>
    <a:srgbClr val="6A91FF"/>
    <a:srgbClr val="FF33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Stile chiaro 3 - Color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94"/>
    <p:restoredTop sz="95321"/>
  </p:normalViewPr>
  <p:slideViewPr>
    <p:cSldViewPr snapToGrid="0">
      <p:cViewPr>
        <p:scale>
          <a:sx n="100" d="100"/>
          <a:sy n="100" d="100"/>
        </p:scale>
        <p:origin x="57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1" y="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tags" Target="tags/tag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4988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Process synchronization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579813" y="0"/>
            <a:ext cx="35194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algn="r"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Operating System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37051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© 2005 William Fornaciari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32438" y="9723438"/>
            <a:ext cx="15668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algn="r"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fld id="{81DA7548-C3AC-4C08-BF30-C64168C28791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585926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9245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Process synchronization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940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Operating System</a:t>
            </a:r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79488" y="757238"/>
            <a:ext cx="5151437" cy="3863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7100" y="4870450"/>
            <a:ext cx="5257800" cy="462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noProof="0" smtClean="0"/>
              <a:t>Click to edit Master text styles</a:t>
            </a:r>
          </a:p>
          <a:p>
            <a:pPr lvl="1"/>
            <a:r>
              <a:rPr lang="en-US" altLang="it-IT" noProof="0" smtClean="0"/>
              <a:t>Second level</a:t>
            </a:r>
          </a:p>
          <a:p>
            <a:pPr lvl="2"/>
            <a:r>
              <a:rPr lang="en-US" altLang="it-IT" noProof="0" smtClean="0"/>
              <a:t>Third level</a:t>
            </a:r>
          </a:p>
          <a:p>
            <a:pPr lvl="3"/>
            <a:r>
              <a:rPr lang="en-US" altLang="it-IT" noProof="0" smtClean="0"/>
              <a:t>Fourth level</a:t>
            </a:r>
          </a:p>
          <a:p>
            <a:pPr lvl="4"/>
            <a:r>
              <a:rPr lang="en-US" altLang="it-IT" noProof="0" smtClean="0"/>
              <a:t>Fifth level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45663"/>
            <a:ext cx="309245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© 2005 William Fornaciari</a:t>
            </a:r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45663"/>
            <a:ext cx="3094037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fld id="{0DDD85DA-EC9E-466A-95B1-99F639DEB3EC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01072896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Process synchronization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Operating System</a:t>
            </a:r>
          </a:p>
        </p:txBody>
      </p:sp>
      <p:sp>
        <p:nvSpPr>
          <p:cNvPr id="19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© 2005 William Fornaciari</a:t>
            </a:r>
          </a:p>
        </p:txBody>
      </p:sp>
      <p:sp>
        <p:nvSpPr>
          <p:cNvPr id="19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0FA1A9C8-57B2-4ADB-9B74-20AEA6A90793}" type="slidenum">
              <a:rPr lang="en-US" altLang="it-IT" sz="1300" smtClean="0">
                <a:ea typeface="ＭＳ Ｐゴシック" pitchFamily="-92" charset="-128"/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it-IT" sz="1300" smtClean="0">
              <a:ea typeface="ＭＳ Ｐゴシック" pitchFamily="-92" charset="-128"/>
            </a:endParaRPr>
          </a:p>
        </p:txBody>
      </p:sp>
      <p:sp>
        <p:nvSpPr>
          <p:cNvPr id="19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it-IT" smtClean="0">
              <a:latin typeface="Times New Roman" pitchFamily="-110" charset="0"/>
              <a:ea typeface="ヒラギノ角ゴ Pro W3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038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Process synchronization</a:t>
            </a:r>
            <a:endParaRPr lang="en-US" altLang="it-IT"/>
          </a:p>
        </p:txBody>
      </p:sp>
      <p:sp>
        <p:nvSpPr>
          <p:cNvPr id="5" name="Segnaposto dat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Operating System</a:t>
            </a:r>
            <a:endParaRPr lang="en-US" alt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© 2005 William Fornaciari</a:t>
            </a:r>
            <a:endParaRPr lang="en-US" alt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DDD85DA-EC9E-466A-95B1-99F639DEB3EC}" type="slidenum">
              <a:rPr lang="en-US" altLang="it-IT" smtClean="0"/>
              <a:pPr>
                <a:defRPr/>
              </a:pPr>
              <a:t>3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937955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Process synchronization</a:t>
            </a:r>
            <a:endParaRPr lang="en-US" altLang="it-IT"/>
          </a:p>
        </p:txBody>
      </p:sp>
      <p:sp>
        <p:nvSpPr>
          <p:cNvPr id="5" name="Segnaposto dat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Operating System</a:t>
            </a:r>
            <a:endParaRPr lang="en-US" alt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© 2005 William Fornaciari</a:t>
            </a:r>
            <a:endParaRPr lang="en-US" alt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DDD85DA-EC9E-466A-95B1-99F639DEB3EC}" type="slidenum">
              <a:rPr lang="en-US" altLang="it-IT" smtClean="0"/>
              <a:pPr>
                <a:defRPr/>
              </a:pPr>
              <a:t>20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874933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6" Type="http://schemas.openxmlformats.org/officeDocument/2006/relationships/image" Target="../media/image3.pn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tags" Target="../tags/tag31.xml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tags" Target="../tags/tag33.xml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tags" Target="../tags/tag15.xml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tags" Target="../tags/tag17.xml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tags" Target="../tags/tag19.xml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tags" Target="../tags/tag21.xml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tags" Target="../tags/tag23.xml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tags" Target="../tags/tag25.xml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tags" Target="../tags/tag27.xml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tags" Target="../tags/tag29.xml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fondo-ppt4b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powerpoint0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89138"/>
            <a:ext cx="2232025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02313" y="1219200"/>
            <a:ext cx="31845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algn="r">
              <a:defRPr/>
            </a:pPr>
            <a:r>
              <a:rPr lang="en-US" altLang="it-IT" sz="900" b="1" smtClean="0">
                <a:solidFill>
                  <a:srgbClr val="003366"/>
                </a:solidFill>
              </a:rPr>
              <a:t>DIPARTIMENTO DI ELETTRONICA E INFORMAZIONE</a:t>
            </a:r>
          </a:p>
        </p:txBody>
      </p:sp>
      <p:sp>
        <p:nvSpPr>
          <p:cNvPr id="47002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048000" y="2057400"/>
            <a:ext cx="5867400" cy="91440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it-IT" smtClean="0"/>
              <a:t>Click to edit Master title style</a:t>
            </a:r>
            <a:endParaRPr lang="en-US" dirty="0"/>
          </a:p>
        </p:txBody>
      </p:sp>
      <p:sp>
        <p:nvSpPr>
          <p:cNvPr id="47002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343400"/>
            <a:ext cx="6400800" cy="1143000"/>
          </a:xfrm>
        </p:spPr>
        <p:txBody>
          <a:bodyPr/>
          <a:lstStyle>
            <a:lvl1pPr marL="0" indent="0">
              <a:buFont typeface="Times" charset="0"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815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8A28A-61C2-42C0-8EB0-7491DD1A128A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857334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0"/>
            <a:ext cx="19621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0"/>
            <a:ext cx="57340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F1A73-5940-422B-A462-714236B23C0B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233217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D3D911-5F32-43E4-88E0-6E87F370C588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99985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14EB49-A8F0-4A1F-B490-BC9F709831A8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165796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FE69EF-B48D-4A62-B4C3-9604B5352DC8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01849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482CB-5967-4820-BE95-87039B6496E0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35334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6CA37-1695-4E83-AE8E-91D90FFFB2D1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2606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461B4-D011-4496-B9F7-32BEF32D3CAC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0336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9B3AC-9BB8-41CB-B592-A0D213CFCC42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7602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860F1-36A0-4917-8776-7371DEFBBD24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53728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ags" Target="../tags/tag9.xml"/><Relationship Id="rId21" Type="http://schemas.openxmlformats.org/officeDocument/2006/relationships/tags" Target="../tags/tag10.xml"/><Relationship Id="rId22" Type="http://schemas.openxmlformats.org/officeDocument/2006/relationships/image" Target="../media/image1.png"/><Relationship Id="rId23" Type="http://schemas.openxmlformats.org/officeDocument/2006/relationships/image" Target="../media/image2.png"/><Relationship Id="rId24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tags" Target="../tags/tag2.xml"/><Relationship Id="rId14" Type="http://schemas.openxmlformats.org/officeDocument/2006/relationships/tags" Target="../tags/tag3.xml"/><Relationship Id="rId15" Type="http://schemas.openxmlformats.org/officeDocument/2006/relationships/tags" Target="../tags/tag4.xml"/><Relationship Id="rId16" Type="http://schemas.openxmlformats.org/officeDocument/2006/relationships/tags" Target="../tags/tag5.xml"/><Relationship Id="rId17" Type="http://schemas.openxmlformats.org/officeDocument/2006/relationships/tags" Target="../tags/tag6.xml"/><Relationship Id="rId18" Type="http://schemas.openxmlformats.org/officeDocument/2006/relationships/tags" Target="../tags/tag7.xml"/><Relationship Id="rId19" Type="http://schemas.openxmlformats.org/officeDocument/2006/relationships/tags" Target="../tags/tag8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down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77013"/>
            <a:ext cx="9144000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8996" name="Rectangle 4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609600" y="0"/>
            <a:ext cx="716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685800" y="1143000"/>
            <a:ext cx="77724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smtClean="0"/>
              <a:t>Click to edit Master text styles</a:t>
            </a:r>
          </a:p>
          <a:p>
            <a:pPr lvl="1"/>
            <a:r>
              <a:rPr lang="en-US" altLang="it-IT" smtClean="0"/>
              <a:t>Second level</a:t>
            </a:r>
          </a:p>
          <a:p>
            <a:pPr lvl="2"/>
            <a:r>
              <a:rPr lang="en-US" altLang="it-IT" smtClean="0"/>
              <a:t>Third level</a:t>
            </a:r>
          </a:p>
          <a:p>
            <a:pPr lvl="3"/>
            <a:r>
              <a:rPr lang="en-US" altLang="it-IT" smtClean="0"/>
              <a:t>Fourth level</a:t>
            </a:r>
          </a:p>
          <a:p>
            <a:pPr lvl="4"/>
            <a:r>
              <a:rPr lang="en-US" altLang="it-IT" smtClean="0"/>
              <a:t>Fifth level</a:t>
            </a:r>
          </a:p>
        </p:txBody>
      </p:sp>
      <p:sp>
        <p:nvSpPr>
          <p:cNvPr id="468998" name="Rectangle 6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0" y="6553200"/>
            <a:ext cx="4800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1">
                <a:solidFill>
                  <a:srgbClr val="003366"/>
                </a:solidFill>
              </a:defRPr>
            </a:lvl1pPr>
          </a:lstStyle>
          <a:p>
            <a:pPr>
              <a:defRPr/>
            </a:pPr>
            <a:r>
              <a:rPr lang="en-US" altLang="it-IT"/>
              <a:t>PhDAY 2011 - DEI</a:t>
            </a:r>
          </a:p>
        </p:txBody>
      </p:sp>
      <p:sp>
        <p:nvSpPr>
          <p:cNvPr id="468999" name="Rectangle 7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1">
                <a:solidFill>
                  <a:srgbClr val="FF9900"/>
                </a:solidFill>
              </a:defRPr>
            </a:lvl1pPr>
          </a:lstStyle>
          <a:p>
            <a:pPr>
              <a:defRPr/>
            </a:pPr>
            <a:fld id="{FC314E6E-739F-4DCD-B187-2E9A9230620C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  <p:pic>
        <p:nvPicPr>
          <p:cNvPr id="1032" name="Picture 8" descr="powerpoint04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0" y="161925"/>
            <a:ext cx="10985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9001" name="Rectangle 9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867400" y="838200"/>
            <a:ext cx="3276600" cy="7620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eaLnBrk="1" hangingPunct="1">
              <a:defRPr/>
            </a:pPr>
            <a:endParaRPr lang="it-IT" altLang="it-IT" smtClean="0"/>
          </a:p>
        </p:txBody>
      </p:sp>
      <p:sp>
        <p:nvSpPr>
          <p:cNvPr id="469002" name="Text Box 1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981700" y="708025"/>
            <a:ext cx="31845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algn="r">
              <a:defRPr/>
            </a:pPr>
            <a:r>
              <a:rPr lang="en-US" altLang="it-IT" sz="900" b="1" smtClean="0">
                <a:solidFill>
                  <a:schemeClr val="bg1"/>
                </a:solidFill>
              </a:rPr>
              <a:t>DIPARTIMENTO DI ELETTRONICA E INFORMAZIONE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Times" pitchFamily="-110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itchFamily="-110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Times" pitchFamily="-110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Relationship Id="rId1" Type="http://schemas.openxmlformats.org/officeDocument/2006/relationships/tags" Target="../tags/tag34.xml"/><Relationship Id="rId2" Type="http://schemas.openxmlformats.org/officeDocument/2006/relationships/tags" Target="../tags/tag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hyperlink" Target="http://sifter.org/~simon/journal/20061211.html" TargetMode="External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4681538"/>
            <a:ext cx="7005638" cy="804862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dirty="0" smtClean="0">
                <a:solidFill>
                  <a:srgbClr val="002060"/>
                </a:solidFill>
              </a:rPr>
              <a:t>Coding Matrix </a:t>
            </a:r>
            <a:r>
              <a:rPr lang="en-US" altLang="it-IT" dirty="0" smtClean="0">
                <a:solidFill>
                  <a:srgbClr val="002060"/>
                </a:solidFill>
              </a:rPr>
              <a:t>Factorization</a:t>
            </a:r>
          </a:p>
        </p:txBody>
      </p:sp>
      <p:sp>
        <p:nvSpPr>
          <p:cNvPr id="3075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43063" y="5359400"/>
            <a:ext cx="7005637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32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spcBef>
                <a:spcPct val="20000"/>
              </a:spcBef>
              <a:buClr>
                <a:srgbClr val="FF9900"/>
              </a:buClr>
              <a:buFont typeface="Wingdings" pitchFamily="-110" charset="2"/>
              <a:buChar char="§"/>
              <a:defRPr sz="28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66"/>
              </a:buClr>
              <a:buChar char="–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sz="1600" dirty="0" smtClean="0">
                <a:solidFill>
                  <a:srgbClr val="002060"/>
                </a:solidFill>
              </a:rPr>
              <a:t>Massimo Quadrana</a:t>
            </a:r>
          </a:p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endParaRPr lang="en-US" altLang="it-IT" sz="1400" dirty="0">
              <a:solidFill>
                <a:srgbClr val="002060"/>
              </a:solidFill>
            </a:endParaRPr>
          </a:p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sz="1400" dirty="0" smtClean="0">
                <a:solidFill>
                  <a:srgbClr val="002060"/>
                </a:solidFill>
              </a:rPr>
              <a:t>11</a:t>
            </a:r>
            <a:r>
              <a:rPr lang="en-US" altLang="it-IT" sz="1400" baseline="30000" dirty="0" smtClean="0">
                <a:solidFill>
                  <a:srgbClr val="002060"/>
                </a:solidFill>
              </a:rPr>
              <a:t>th</a:t>
            </a:r>
            <a:r>
              <a:rPr lang="en-US" altLang="it-IT" sz="1400" dirty="0" smtClean="0">
                <a:solidFill>
                  <a:srgbClr val="002060"/>
                </a:solidFill>
              </a:rPr>
              <a:t> December 2016</a:t>
            </a:r>
            <a:endParaRPr lang="en-US" altLang="it-IT" sz="1400" dirty="0">
              <a:solidFill>
                <a:srgbClr val="002060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6264275" y="5099051"/>
            <a:ext cx="2879725" cy="1455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Matrix Factorization with SGD</a:t>
            </a:r>
            <a:endParaRPr lang="en-US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8267700" cy="4953000"/>
          </a:xfrm>
        </p:spPr>
        <p:txBody>
          <a:bodyPr/>
          <a:lstStyle/>
          <a:p>
            <a:r>
              <a:rPr lang="en-US" sz="2000" dirty="0" smtClean="0"/>
              <a:t>Compute the partial derivatives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10</a:t>
            </a:fld>
            <a:endParaRPr lang="en-US" alt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8" y="1820001"/>
            <a:ext cx="3397251" cy="56164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47" y="1816121"/>
            <a:ext cx="3159125" cy="56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55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Matrix Factorization with SGD</a:t>
            </a:r>
            <a:endParaRPr lang="en-US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8267700" cy="4953000"/>
          </a:xfrm>
        </p:spPr>
        <p:txBody>
          <a:bodyPr/>
          <a:lstStyle/>
          <a:p>
            <a:r>
              <a:rPr lang="en-US" sz="2000" dirty="0" smtClean="0"/>
              <a:t>Compute the partial derivatives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Random sample user-item pairs from the </a:t>
            </a:r>
            <a:r>
              <a:rPr lang="en-US" sz="2000" b="1" u="sng" dirty="0" smtClean="0"/>
              <a:t>non-zeros </a:t>
            </a:r>
            <a:r>
              <a:rPr lang="en-US" sz="2000" dirty="0" smtClean="0"/>
              <a:t>in R</a:t>
            </a:r>
          </a:p>
          <a:p>
            <a:pPr lvl="1"/>
            <a:r>
              <a:rPr lang="en-US" sz="2000" dirty="0" smtClean="0"/>
              <a:t>For each sampled pair (</a:t>
            </a:r>
            <a:r>
              <a:rPr lang="en-US" sz="2000" dirty="0" err="1" smtClean="0"/>
              <a:t>i,j</a:t>
            </a:r>
            <a:r>
              <a:rPr lang="en-US" sz="2000" dirty="0" smtClean="0"/>
              <a:t>)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11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48" y="3384308"/>
            <a:ext cx="2425701" cy="47038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8" y="1820001"/>
            <a:ext cx="3397251" cy="56164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47" y="1816121"/>
            <a:ext cx="3159125" cy="565522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548" y="4919152"/>
            <a:ext cx="3492500" cy="356761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7548" y="4181391"/>
            <a:ext cx="3492500" cy="35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10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Matrix Factorization with SGD</a:t>
            </a:r>
            <a:endParaRPr lang="en-US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8267700" cy="4953000"/>
          </a:xfrm>
        </p:spPr>
        <p:txBody>
          <a:bodyPr/>
          <a:lstStyle/>
          <a:p>
            <a:r>
              <a:rPr lang="en-US" sz="2000" dirty="0" smtClean="0"/>
              <a:t>Compute the partial derivatives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Random sample user-item pairs from the </a:t>
            </a:r>
            <a:r>
              <a:rPr lang="en-US" sz="2000" b="1" u="sng" dirty="0" smtClean="0"/>
              <a:t>non-zeros </a:t>
            </a:r>
            <a:r>
              <a:rPr lang="en-US" sz="2000" dirty="0" smtClean="0"/>
              <a:t>in R</a:t>
            </a:r>
          </a:p>
          <a:p>
            <a:pPr lvl="1"/>
            <a:r>
              <a:rPr lang="en-US" sz="2000" dirty="0" smtClean="0"/>
              <a:t>For each sampled pair (</a:t>
            </a:r>
            <a:r>
              <a:rPr lang="en-US" sz="2000" dirty="0" err="1" smtClean="0"/>
              <a:t>i,j</a:t>
            </a:r>
            <a:r>
              <a:rPr lang="en-US" sz="2000" dirty="0" smtClean="0"/>
              <a:t>)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Complexity Time: O(</a:t>
            </a:r>
            <a:r>
              <a:rPr lang="en-US" sz="2000" dirty="0" err="1" smtClean="0"/>
              <a:t>nnz</a:t>
            </a:r>
            <a:r>
              <a:rPr lang="mr-IN" sz="2000" dirty="0" smtClean="0"/>
              <a:t>(</a:t>
            </a:r>
            <a:r>
              <a:rPr lang="mr-IN" sz="2000" dirty="0" err="1" smtClean="0"/>
              <a:t>R</a:t>
            </a:r>
            <a:r>
              <a:rPr lang="mr-IN" sz="2000" dirty="0" smtClean="0"/>
              <a:t>)</a:t>
            </a:r>
            <a:r>
              <a:rPr lang="en-US" sz="2000" dirty="0" smtClean="0"/>
              <a:t>) &lt;&lt; O(MN) </a:t>
            </a:r>
            <a:r>
              <a:rPr lang="mr-IN" sz="2000" dirty="0" smtClean="0"/>
              <a:t>–</a:t>
            </a:r>
            <a:r>
              <a:rPr lang="en-US" sz="2000" dirty="0" smtClean="0"/>
              <a:t> Space: O((N+M)K)</a:t>
            </a:r>
            <a:endParaRPr lang="en-US" sz="2000" dirty="0"/>
          </a:p>
          <a:p>
            <a:r>
              <a:rPr lang="en-US" sz="2000" dirty="0" smtClean="0">
                <a:solidFill>
                  <a:srgbClr val="FF0000"/>
                </a:solidFill>
              </a:rPr>
              <a:t>Now let’s code it!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12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48" y="3384308"/>
            <a:ext cx="2425701" cy="47038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8" y="1820001"/>
            <a:ext cx="3397251" cy="56164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47" y="1816121"/>
            <a:ext cx="3159125" cy="565522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548" y="4919152"/>
            <a:ext cx="3492500" cy="356761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7548" y="4181391"/>
            <a:ext cx="3492500" cy="35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15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MF-SGD tips and tricks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Tune the learning rate</a:t>
            </a:r>
          </a:p>
          <a:p>
            <a:pPr lvl="1"/>
            <a:r>
              <a:rPr lang="en-US" sz="2000" dirty="0" smtClean="0"/>
              <a:t>Grid search with cross-validation</a:t>
            </a:r>
          </a:p>
          <a:p>
            <a:pPr lvl="1"/>
            <a:r>
              <a:rPr lang="en-US" sz="2000" dirty="0" smtClean="0"/>
              <a:t>Reduce the learning rate over time with time decay</a:t>
            </a:r>
          </a:p>
          <a:p>
            <a:pPr lvl="1"/>
            <a:r>
              <a:rPr lang="en-US" sz="2000" dirty="0" smtClean="0"/>
              <a:t>More sophisticated method (</a:t>
            </a:r>
            <a:r>
              <a:rPr lang="en-US" sz="2000" dirty="0" err="1" smtClean="0"/>
              <a:t>Adagrad</a:t>
            </a:r>
            <a:r>
              <a:rPr lang="en-US" sz="2000" dirty="0" smtClean="0"/>
              <a:t>, </a:t>
            </a:r>
            <a:r>
              <a:rPr lang="en-US" sz="2000" dirty="0" err="1" smtClean="0"/>
              <a:t>RmsProp</a:t>
            </a:r>
            <a:r>
              <a:rPr lang="en-US" sz="2000" dirty="0" smtClean="0"/>
              <a:t>,</a:t>
            </a:r>
            <a:r>
              <a:rPr lang="mr-IN" sz="2000" dirty="0" smtClean="0"/>
              <a:t>…</a:t>
            </a:r>
            <a:r>
              <a:rPr lang="it-IT" sz="2000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 smtClean="0"/>
              <a:t>Regularization factors play a big role</a:t>
            </a:r>
          </a:p>
          <a:p>
            <a:pPr lvl="1"/>
            <a:r>
              <a:rPr lang="en-US" sz="2000" dirty="0" smtClean="0"/>
              <a:t>Tune them as well</a:t>
            </a:r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13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817507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AsymmetricSVD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Basic idea: represent users by the items they have rated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14</a:t>
            </a:fld>
            <a:endParaRPr lang="en-US" altLang="it-IT"/>
          </a:p>
        </p:txBody>
      </p:sp>
      <p:sp>
        <p:nvSpPr>
          <p:cNvPr id="6" name="Rettangolo 5"/>
          <p:cNvSpPr/>
          <p:nvPr/>
        </p:nvSpPr>
        <p:spPr>
          <a:xfrm>
            <a:off x="582026" y="2908301"/>
            <a:ext cx="1917700" cy="247650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 rot="5400000">
            <a:off x="7250612" y="2440000"/>
            <a:ext cx="977900" cy="19050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2646862" y="3957134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862" y="3957134"/>
                <a:ext cx="495300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/>
          <p:cNvSpPr/>
          <p:nvPr/>
        </p:nvSpPr>
        <p:spPr>
          <a:xfrm>
            <a:off x="1408612" y="3759201"/>
            <a:ext cx="215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tangolo 11"/>
          <p:cNvSpPr/>
          <p:nvPr/>
        </p:nvSpPr>
        <p:spPr>
          <a:xfrm rot="5400000">
            <a:off x="6736262" y="3301789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/>
          <p:cNvSpPr txBox="1"/>
          <p:nvPr/>
        </p:nvSpPr>
        <p:spPr>
          <a:xfrm>
            <a:off x="1314811" y="2055801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5753197" y="2070100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029890" y="2531765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M items</a:t>
            </a:r>
            <a:endParaRPr lang="en-US" sz="1600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5453562" y="2531765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 factors</a:t>
            </a:r>
            <a:endParaRPr lang="en-US" sz="1600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7203998" y="2531765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 items</a:t>
            </a:r>
            <a:endParaRPr lang="en-US" sz="1600" dirty="0"/>
          </a:p>
        </p:txBody>
      </p:sp>
      <p:sp>
        <p:nvSpPr>
          <p:cNvPr id="18" name="CasellaDiTesto 17"/>
          <p:cNvSpPr txBox="1"/>
          <p:nvPr/>
        </p:nvSpPr>
        <p:spPr>
          <a:xfrm rot="5400000">
            <a:off x="8391448" y="3268045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K factors</a:t>
            </a:r>
            <a:endParaRPr lang="en-US" sz="1600" dirty="0"/>
          </a:p>
        </p:txBody>
      </p:sp>
      <p:sp>
        <p:nvSpPr>
          <p:cNvPr id="19" name="CasellaDiTesto 18"/>
          <p:cNvSpPr txBox="1"/>
          <p:nvPr/>
        </p:nvSpPr>
        <p:spPr>
          <a:xfrm rot="16200000">
            <a:off x="-158458" y="3803246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users</a:t>
            </a:r>
            <a:endParaRPr lang="en-US" sz="1600" dirty="0"/>
          </a:p>
        </p:txBody>
      </p:sp>
      <p:sp>
        <p:nvSpPr>
          <p:cNvPr id="21" name="Rettangolo 20"/>
          <p:cNvSpPr/>
          <p:nvPr/>
        </p:nvSpPr>
        <p:spPr>
          <a:xfrm>
            <a:off x="1408612" y="2908302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21"/>
          <p:cNvSpPr/>
          <p:nvPr/>
        </p:nvSpPr>
        <p:spPr>
          <a:xfrm>
            <a:off x="564062" y="3759201"/>
            <a:ext cx="1917699" cy="230199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sellaDiTesto 22"/>
          <p:cNvSpPr txBox="1"/>
          <p:nvPr/>
        </p:nvSpPr>
        <p:spPr>
          <a:xfrm>
            <a:off x="1380534" y="5490399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j</a:t>
            </a:r>
            <a:endParaRPr lang="en-US" sz="1600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2560207" y="3712173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</a:t>
            </a:r>
            <a:endParaRPr lang="en-US" sz="1600" dirty="0"/>
          </a:p>
        </p:txBody>
      </p:sp>
      <p:sp>
        <p:nvSpPr>
          <p:cNvPr id="25" name="CasellaDiTesto 24"/>
          <p:cNvSpPr txBox="1"/>
          <p:nvPr/>
        </p:nvSpPr>
        <p:spPr>
          <a:xfrm>
            <a:off x="5776792" y="3686271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u</a:t>
            </a:r>
            <a:r>
              <a:rPr lang="en-US" sz="1600" baseline="-25000" dirty="0" err="1" smtClean="0"/>
              <a:t>i</a:t>
            </a:r>
            <a:endParaRPr lang="en-US" sz="1600" baseline="-25000" dirty="0"/>
          </a:p>
        </p:txBody>
      </p:sp>
      <p:sp>
        <p:nvSpPr>
          <p:cNvPr id="26" name="CasellaDiTesto 25"/>
          <p:cNvSpPr txBox="1"/>
          <p:nvPr/>
        </p:nvSpPr>
        <p:spPr>
          <a:xfrm>
            <a:off x="7057004" y="3223334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</a:t>
            </a:r>
            <a:r>
              <a:rPr lang="en-US" sz="1600" baseline="-25000" dirty="0"/>
              <a:t>2</a:t>
            </a:r>
          </a:p>
        </p:txBody>
      </p:sp>
      <p:sp>
        <p:nvSpPr>
          <p:cNvPr id="27" name="Rettangolo 26"/>
          <p:cNvSpPr/>
          <p:nvPr/>
        </p:nvSpPr>
        <p:spPr>
          <a:xfrm>
            <a:off x="3250114" y="2908301"/>
            <a:ext cx="1917700" cy="247650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27"/>
          <p:cNvSpPr/>
          <p:nvPr/>
        </p:nvSpPr>
        <p:spPr>
          <a:xfrm>
            <a:off x="3505328" y="3759201"/>
            <a:ext cx="215900" cy="215900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sellaDiTesto 28"/>
          <p:cNvSpPr txBox="1"/>
          <p:nvPr/>
        </p:nvSpPr>
        <p:spPr>
          <a:xfrm>
            <a:off x="3995335" y="2082802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33" name="Rettangolo 32"/>
          <p:cNvSpPr/>
          <p:nvPr/>
        </p:nvSpPr>
        <p:spPr>
          <a:xfrm>
            <a:off x="3232150" y="3759201"/>
            <a:ext cx="1917699" cy="230199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34"/>
          <p:cNvSpPr/>
          <p:nvPr/>
        </p:nvSpPr>
        <p:spPr>
          <a:xfrm>
            <a:off x="5539354" y="2886674"/>
            <a:ext cx="977900" cy="19050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aseline="30000" dirty="0"/>
          </a:p>
        </p:txBody>
      </p:sp>
      <p:sp>
        <p:nvSpPr>
          <p:cNvPr id="36" name="CasellaDiTesto 35"/>
          <p:cNvSpPr txBox="1"/>
          <p:nvPr/>
        </p:nvSpPr>
        <p:spPr>
          <a:xfrm>
            <a:off x="7316579" y="200589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37" name="CasellaDiTesto 36"/>
          <p:cNvSpPr txBox="1"/>
          <p:nvPr/>
        </p:nvSpPr>
        <p:spPr>
          <a:xfrm>
            <a:off x="2955236" y="3697874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</a:t>
            </a:r>
            <a:endParaRPr lang="en-US" sz="1600" dirty="0"/>
          </a:p>
        </p:txBody>
      </p:sp>
      <p:sp>
        <p:nvSpPr>
          <p:cNvPr id="11" name="Rettangolo 10"/>
          <p:cNvSpPr/>
          <p:nvPr/>
        </p:nvSpPr>
        <p:spPr>
          <a:xfrm>
            <a:off x="5546789" y="3732942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ttangolo 38"/>
          <p:cNvSpPr/>
          <p:nvPr/>
        </p:nvSpPr>
        <p:spPr>
          <a:xfrm>
            <a:off x="4019004" y="3745928"/>
            <a:ext cx="215900" cy="215900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ttangolo 39"/>
          <p:cNvSpPr/>
          <p:nvPr/>
        </p:nvSpPr>
        <p:spPr>
          <a:xfrm>
            <a:off x="4602796" y="3758126"/>
            <a:ext cx="215900" cy="215900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tangolo 40"/>
          <p:cNvSpPr/>
          <p:nvPr/>
        </p:nvSpPr>
        <p:spPr>
          <a:xfrm rot="5400000">
            <a:off x="7261424" y="3289301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asellaDiTesto 41"/>
          <p:cNvSpPr txBox="1"/>
          <p:nvPr/>
        </p:nvSpPr>
        <p:spPr>
          <a:xfrm>
            <a:off x="7582166" y="3210846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</a:t>
            </a:r>
            <a:r>
              <a:rPr lang="en-US" sz="1600" baseline="-25000" dirty="0"/>
              <a:t>5</a:t>
            </a:r>
          </a:p>
        </p:txBody>
      </p:sp>
      <p:sp>
        <p:nvSpPr>
          <p:cNvPr id="43" name="Rettangolo 42"/>
          <p:cNvSpPr/>
          <p:nvPr/>
        </p:nvSpPr>
        <p:spPr>
          <a:xfrm rot="5400000">
            <a:off x="7821309" y="3286926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sellaDiTesto 43"/>
          <p:cNvSpPr txBox="1"/>
          <p:nvPr/>
        </p:nvSpPr>
        <p:spPr>
          <a:xfrm>
            <a:off x="8142051" y="3208471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</a:t>
            </a:r>
            <a:r>
              <a:rPr lang="en-US" sz="1600" baseline="-25000" dirty="0"/>
              <a:t>7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5787844" y="3591831"/>
            <a:ext cx="439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endParaRPr lang="en-US" baseline="-25000" dirty="0"/>
          </a:p>
        </p:txBody>
      </p:sp>
      <p:sp>
        <p:nvSpPr>
          <p:cNvPr id="46" name="Rettangolo 45"/>
          <p:cNvSpPr/>
          <p:nvPr/>
        </p:nvSpPr>
        <p:spPr>
          <a:xfrm>
            <a:off x="3503570" y="2908302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46"/>
          <p:cNvSpPr/>
          <p:nvPr/>
        </p:nvSpPr>
        <p:spPr>
          <a:xfrm>
            <a:off x="4024269" y="2899374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47"/>
          <p:cNvSpPr/>
          <p:nvPr/>
        </p:nvSpPr>
        <p:spPr>
          <a:xfrm>
            <a:off x="4581523" y="2913054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sellaDiTesto 48"/>
          <p:cNvSpPr txBox="1"/>
          <p:nvPr/>
        </p:nvSpPr>
        <p:spPr>
          <a:xfrm>
            <a:off x="3452770" y="542449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1532934" y="5642799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j</a:t>
            </a:r>
            <a:endParaRPr lang="en-US" sz="1600" dirty="0"/>
          </a:p>
        </p:txBody>
      </p:sp>
      <p:sp>
        <p:nvSpPr>
          <p:cNvPr id="51" name="CasellaDiTesto 50"/>
          <p:cNvSpPr txBox="1"/>
          <p:nvPr/>
        </p:nvSpPr>
        <p:spPr>
          <a:xfrm>
            <a:off x="4595983" y="5401846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7</a:t>
            </a:r>
            <a:endParaRPr lang="en-US" sz="1600" dirty="0"/>
          </a:p>
        </p:txBody>
      </p:sp>
      <p:sp>
        <p:nvSpPr>
          <p:cNvPr id="52" name="CasellaDiTesto 51"/>
          <p:cNvSpPr txBox="1"/>
          <p:nvPr/>
        </p:nvSpPr>
        <p:spPr>
          <a:xfrm>
            <a:off x="3983918" y="5392749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</a:t>
            </a:r>
            <a:endParaRPr lang="en-US" sz="1600" dirty="0"/>
          </a:p>
        </p:txBody>
      </p:sp>
      <p:sp>
        <p:nvSpPr>
          <p:cNvPr id="53" name="CasellaDiTesto 52"/>
          <p:cNvSpPr txBox="1"/>
          <p:nvPr/>
        </p:nvSpPr>
        <p:spPr>
          <a:xfrm rot="16200000">
            <a:off x="4853135" y="3534994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 items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7187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AsymmetricSVD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Prediction rule (again, biases are omitted):</a:t>
            </a:r>
          </a:p>
          <a:p>
            <a:endParaRPr lang="en-US" sz="2000" dirty="0"/>
          </a:p>
          <a:p>
            <a:endParaRPr lang="en-US" sz="2000" dirty="0" smtClean="0"/>
          </a:p>
          <a:p>
            <a:pPr lvl="1"/>
            <a:endParaRPr lang="en-US" sz="1600" dirty="0"/>
          </a:p>
          <a:p>
            <a:pPr lvl="1"/>
            <a:r>
              <a:rPr lang="en-US" sz="1600" dirty="0" smtClean="0"/>
              <a:t>R(</a:t>
            </a:r>
            <a:r>
              <a:rPr lang="en-US" sz="1600" dirty="0" err="1" smtClean="0"/>
              <a:t>i</a:t>
            </a:r>
            <a:r>
              <a:rPr lang="en-US" sz="1600" dirty="0" smtClean="0"/>
              <a:t>): rated by user </a:t>
            </a:r>
            <a:r>
              <a:rPr lang="en-US" sz="1600" dirty="0" err="1" smtClean="0"/>
              <a:t>i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15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643741"/>
            <a:ext cx="5956300" cy="7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81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AsymmetricSVD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Prediction rule (again, biases are omitted):</a:t>
            </a:r>
          </a:p>
          <a:p>
            <a:endParaRPr lang="en-US" sz="2000" dirty="0"/>
          </a:p>
          <a:p>
            <a:endParaRPr lang="en-US" sz="2000" dirty="0" smtClean="0"/>
          </a:p>
          <a:p>
            <a:pPr lvl="1"/>
            <a:endParaRPr lang="en-US" sz="1600" dirty="0"/>
          </a:p>
          <a:p>
            <a:pPr lvl="1"/>
            <a:r>
              <a:rPr lang="en-US" sz="1600" dirty="0" smtClean="0"/>
              <a:t>R(</a:t>
            </a:r>
            <a:r>
              <a:rPr lang="en-US" sz="1600" dirty="0" err="1" smtClean="0"/>
              <a:t>i</a:t>
            </a:r>
            <a:r>
              <a:rPr lang="en-US" sz="1600" dirty="0" smtClean="0"/>
              <a:t>): rated by user </a:t>
            </a:r>
            <a:r>
              <a:rPr lang="en-US" sz="1600" dirty="0" err="1" smtClean="0"/>
              <a:t>i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Loss function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Pros:</a:t>
            </a:r>
            <a:endParaRPr lang="en-US" sz="2000" dirty="0"/>
          </a:p>
          <a:p>
            <a:pPr lvl="1"/>
            <a:r>
              <a:rPr lang="en-US" sz="1800" dirty="0"/>
              <a:t>Fewer parameters, usually N &lt;&lt; M</a:t>
            </a:r>
          </a:p>
          <a:p>
            <a:pPr lvl="1"/>
            <a:r>
              <a:rPr lang="en-US" sz="1800" dirty="0"/>
              <a:t>Handle new users as soon as they start providing </a:t>
            </a:r>
            <a:r>
              <a:rPr lang="en-US" sz="1800" dirty="0" smtClean="0"/>
              <a:t>ratings</a:t>
            </a:r>
          </a:p>
          <a:p>
            <a:r>
              <a:rPr lang="en-US" sz="2000" dirty="0" smtClean="0"/>
              <a:t>Cons:</a:t>
            </a:r>
          </a:p>
          <a:p>
            <a:pPr lvl="1"/>
            <a:r>
              <a:rPr lang="en-US" sz="1800" dirty="0" smtClean="0"/>
              <a:t>Much slower training than simple </a:t>
            </a:r>
            <a:r>
              <a:rPr lang="en-US" sz="1800" dirty="0" err="1" smtClean="0"/>
              <a:t>FunkSVD</a:t>
            </a:r>
            <a:endParaRPr lang="en-US" sz="1800" dirty="0"/>
          </a:p>
          <a:p>
            <a:endParaRPr lang="en-US" sz="2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16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643741"/>
            <a:ext cx="5956300" cy="77556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5836"/>
            <a:ext cx="9144000" cy="78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99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AsySVD</a:t>
            </a:r>
            <a:r>
              <a:rPr lang="en-US" dirty="0" smtClean="0"/>
              <a:t>-SGD updates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Partial derivatives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Update </a:t>
            </a:r>
            <a:r>
              <a:rPr lang="en-US" sz="2400" dirty="0" err="1" smtClean="0"/>
              <a:t>x</a:t>
            </a:r>
            <a:r>
              <a:rPr lang="en-US" sz="2400" baseline="-25000" dirty="0" err="1" smtClean="0"/>
              <a:t>j</a:t>
            </a:r>
            <a:r>
              <a:rPr lang="en-US" sz="2400" dirty="0" smtClean="0"/>
              <a:t> and </a:t>
            </a:r>
            <a:r>
              <a:rPr lang="en-US" sz="2400" dirty="0" err="1" smtClean="0"/>
              <a:t>y</a:t>
            </a:r>
            <a:r>
              <a:rPr lang="en-US" sz="2400" baseline="-25000" dirty="0" err="1" smtClean="0"/>
              <a:t>l</a:t>
            </a:r>
            <a:r>
              <a:rPr lang="en-US" sz="2400" dirty="0" smtClean="0"/>
              <a:t> similar to </a:t>
            </a:r>
            <a:r>
              <a:rPr lang="en-US" sz="2400" dirty="0" err="1" smtClean="0"/>
              <a:t>FunkSVD</a:t>
            </a: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17</a:t>
            </a:fld>
            <a:endParaRPr lang="en-US" alt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750" y="1733550"/>
            <a:ext cx="2406650" cy="59633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708150"/>
            <a:ext cx="3613150" cy="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13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IALS or WRMF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Implicit Alternating Least Squares</a:t>
            </a:r>
          </a:p>
          <a:p>
            <a:pPr lvl="1"/>
            <a:r>
              <a:rPr lang="en-US" sz="2000" dirty="0" smtClean="0"/>
              <a:t>Collaborative </a:t>
            </a:r>
            <a:r>
              <a:rPr lang="en-US" sz="2000" dirty="0"/>
              <a:t>Filtering for Implicit Feedback </a:t>
            </a:r>
            <a:r>
              <a:rPr lang="en-US" sz="2000" dirty="0" smtClean="0"/>
              <a:t>Datasets (Hu et al, 2008)</a:t>
            </a:r>
          </a:p>
          <a:p>
            <a:r>
              <a:rPr lang="en-US" sz="2400" dirty="0" smtClean="0"/>
              <a:t>Also called Weighted Regularized Matrix Factorization (WRMF)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Implicit feedback</a:t>
            </a:r>
          </a:p>
          <a:p>
            <a:pPr lvl="1"/>
            <a:r>
              <a:rPr lang="en-US" sz="2000" dirty="0" smtClean="0"/>
              <a:t>Numerical values in explicit feedback express </a:t>
            </a:r>
            <a:r>
              <a:rPr lang="en-US" sz="2000" b="1" dirty="0" smtClean="0"/>
              <a:t>preference</a:t>
            </a:r>
            <a:r>
              <a:rPr lang="en-US" sz="2000" dirty="0" smtClean="0"/>
              <a:t> (1-totally dislike, 5-really like)</a:t>
            </a:r>
          </a:p>
          <a:p>
            <a:pPr lvl="1"/>
            <a:r>
              <a:rPr lang="en-US" sz="2000" dirty="0" smtClean="0"/>
              <a:t>Numerical values in implicit feedback express </a:t>
            </a:r>
            <a:r>
              <a:rPr lang="en-US" sz="2000" b="1" dirty="0" smtClean="0"/>
              <a:t>confidence</a:t>
            </a:r>
            <a:r>
              <a:rPr lang="en-US" sz="2000" dirty="0" smtClean="0"/>
              <a:t> (e.g., how much time have I watched a movie?)</a:t>
            </a:r>
          </a:p>
          <a:p>
            <a:pPr lvl="1"/>
            <a:r>
              <a:rPr lang="en-US" sz="2000" dirty="0"/>
              <a:t>No negative feedback</a:t>
            </a:r>
            <a:r>
              <a:rPr lang="en-US" sz="2000" dirty="0" smtClean="0"/>
              <a:t>: missing as ‘not-interacted’</a:t>
            </a:r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18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994901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Basic idea</a:t>
            </a:r>
          </a:p>
          <a:p>
            <a:pPr lvl="1"/>
            <a:r>
              <a:rPr lang="en-US" sz="2000" dirty="0" smtClean="0"/>
              <a:t>Split the numerical score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ij</a:t>
            </a:r>
            <a:r>
              <a:rPr lang="en-US" sz="2000" dirty="0" smtClean="0"/>
              <a:t> </a:t>
            </a:r>
            <a:r>
              <a:rPr lang="en-US" sz="2000" dirty="0" smtClean="0"/>
              <a:t>into</a:t>
            </a:r>
          </a:p>
          <a:p>
            <a:pPr lvl="2"/>
            <a:r>
              <a:rPr lang="en-US" sz="1600" dirty="0" smtClean="0"/>
              <a:t>preference score </a:t>
            </a:r>
            <a:r>
              <a:rPr lang="en-US" sz="1600" dirty="0" err="1" smtClean="0"/>
              <a:t>p</a:t>
            </a:r>
            <a:r>
              <a:rPr lang="en-US" sz="1600" baseline="-25000" dirty="0" err="1" smtClean="0"/>
              <a:t>i</a:t>
            </a:r>
            <a:r>
              <a:rPr lang="en-US" sz="1600" baseline="-25000" dirty="0" err="1"/>
              <a:t>j</a:t>
            </a:r>
            <a:r>
              <a:rPr lang="en-US" sz="1600" dirty="0" smtClean="0"/>
              <a:t> </a:t>
            </a:r>
            <a:r>
              <a:rPr lang="en-US" sz="1600" dirty="0" smtClean="0"/>
              <a:t>(</a:t>
            </a:r>
            <a:r>
              <a:rPr lang="en-US" sz="1600" dirty="0" err="1" smtClean="0"/>
              <a:t>p</a:t>
            </a:r>
            <a:r>
              <a:rPr lang="en-US" sz="1600" baseline="-25000" dirty="0" err="1" smtClean="0"/>
              <a:t>ij</a:t>
            </a:r>
            <a:r>
              <a:rPr lang="en-US" sz="1600" dirty="0" smtClean="0"/>
              <a:t> </a:t>
            </a:r>
            <a:r>
              <a:rPr lang="en-US" sz="1600" dirty="0" smtClean="0"/>
              <a:t>= 1 </a:t>
            </a:r>
            <a:r>
              <a:rPr lang="en-US" sz="1600" dirty="0" err="1" smtClean="0"/>
              <a:t>iif</a:t>
            </a:r>
            <a:r>
              <a:rPr lang="en-US" sz="1600" dirty="0" smtClean="0"/>
              <a:t> </a:t>
            </a:r>
            <a:r>
              <a:rPr lang="en-US" sz="1600" dirty="0" err="1" smtClean="0"/>
              <a:t>r</a:t>
            </a:r>
            <a:r>
              <a:rPr lang="en-US" sz="1600" baseline="-25000" dirty="0" err="1" smtClean="0"/>
              <a:t>ij</a:t>
            </a:r>
            <a:r>
              <a:rPr lang="en-US" sz="1600" dirty="0" smtClean="0"/>
              <a:t> </a:t>
            </a:r>
            <a:r>
              <a:rPr lang="en-US" sz="1600" dirty="0" smtClean="0"/>
              <a:t>&gt; 0 else 0)</a:t>
            </a:r>
          </a:p>
          <a:p>
            <a:pPr lvl="2"/>
            <a:r>
              <a:rPr lang="en-US" sz="1600" dirty="0" smtClean="0"/>
              <a:t>confidence score </a:t>
            </a:r>
            <a:r>
              <a:rPr lang="en-US" sz="1600" dirty="0" err="1" smtClean="0"/>
              <a:t>c</a:t>
            </a:r>
            <a:r>
              <a:rPr lang="en-US" sz="1600" baseline="-25000" dirty="0" err="1" smtClean="0"/>
              <a:t>ij</a:t>
            </a:r>
            <a:r>
              <a:rPr lang="en-US" sz="1600" dirty="0" smtClean="0"/>
              <a:t>, </a:t>
            </a:r>
            <a:r>
              <a:rPr lang="en-US" sz="1600" dirty="0" smtClean="0"/>
              <a:t>for </a:t>
            </a:r>
            <a:r>
              <a:rPr lang="en-US" sz="1600" dirty="0" smtClean="0"/>
              <a:t>example</a:t>
            </a:r>
          </a:p>
          <a:p>
            <a:pPr lvl="2"/>
            <a:endParaRPr lang="en-US" sz="1600" dirty="0" smtClean="0"/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smtClean="0"/>
              <a:t>Linear scaling</a:t>
            </a:r>
          </a:p>
          <a:p>
            <a:pPr marL="1257300" lvl="2" indent="-342900">
              <a:buFont typeface="+mj-lt"/>
              <a:buAutoNum type="arabicPeriod"/>
            </a:pPr>
            <a:endParaRPr lang="en-US" sz="1600" dirty="0" smtClean="0"/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smtClean="0"/>
              <a:t>Log scaling</a:t>
            </a:r>
          </a:p>
          <a:p>
            <a:pPr lvl="2"/>
            <a:endParaRPr lang="en-US" sz="16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19</a:t>
            </a:fld>
            <a:endParaRPr lang="en-US" alt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0" y="2838769"/>
            <a:ext cx="1333500" cy="2286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3402004"/>
            <a:ext cx="2438400" cy="24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5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FunkSVD</a:t>
            </a:r>
            <a:r>
              <a:rPr lang="en-US" sz="2400" dirty="0" smtClean="0"/>
              <a:t> (rating prediction)</a:t>
            </a:r>
            <a:endParaRPr lang="en-US" sz="2400" dirty="0"/>
          </a:p>
          <a:p>
            <a:r>
              <a:rPr lang="en-US" sz="2400" dirty="0" err="1" smtClean="0"/>
              <a:t>AsymmetricSVD</a:t>
            </a:r>
            <a:r>
              <a:rPr lang="en-US" sz="2400" dirty="0" smtClean="0"/>
              <a:t> (rating prediction)</a:t>
            </a:r>
          </a:p>
          <a:p>
            <a:r>
              <a:rPr lang="en-US" sz="2400" dirty="0" smtClean="0"/>
              <a:t>IALS or WRMF (implicit feedback)</a:t>
            </a: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684884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Basic idea</a:t>
            </a:r>
          </a:p>
          <a:p>
            <a:pPr lvl="2"/>
            <a:endParaRPr lang="en-US" sz="1600" dirty="0" smtClean="0"/>
          </a:p>
          <a:p>
            <a:pPr lvl="1"/>
            <a:r>
              <a:rPr lang="en-US" sz="2000" dirty="0" smtClean="0"/>
              <a:t>Matrix factorization over preference and confidence </a:t>
            </a:r>
            <a:r>
              <a:rPr lang="en-US" sz="2000" dirty="0" smtClean="0"/>
              <a:t>scores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Trained with Alternatin</a:t>
            </a:r>
            <a:r>
              <a:rPr lang="en-US" sz="2000" dirty="0" smtClean="0"/>
              <a:t>g Least Squares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Fixed Y, optimize for X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Fixed X, optimize for Y</a:t>
            </a:r>
            <a:endParaRPr lang="en-US" sz="16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20</a:t>
            </a:fld>
            <a:endParaRPr lang="en-US" alt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2782"/>
            <a:ext cx="9144000" cy="1653436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 flipH="1">
            <a:off x="3746500" y="2590800"/>
            <a:ext cx="558800" cy="45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4352634" y="2356517"/>
            <a:ext cx="2653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Elementwise (</a:t>
            </a:r>
            <a:r>
              <a:rPr lang="en-US" sz="1200" dirty="0" err="1" smtClean="0">
                <a:solidFill>
                  <a:srgbClr val="FF0000"/>
                </a:solidFill>
              </a:rPr>
              <a:t>Hadamard</a:t>
            </a:r>
            <a:r>
              <a:rPr lang="en-US" sz="1200" dirty="0" smtClean="0">
                <a:solidFill>
                  <a:srgbClr val="FF0000"/>
                </a:solidFill>
              </a:rPr>
              <a:t>) product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582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IALS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Alternating Least Squares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Fixed Y, optimize for X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21</a:t>
            </a:fld>
            <a:endParaRPr lang="en-US" alt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0" y="3825269"/>
            <a:ext cx="17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Equivalent to</a:t>
            </a:r>
            <a:endParaRPr lang="en-US" sz="18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1560290" y="4687443"/>
            <a:ext cx="6044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</a:t>
            </a:r>
            <a:r>
              <a:rPr lang="en-US" sz="1800" dirty="0" smtClean="0"/>
              <a:t>here </a:t>
            </a:r>
            <a:r>
              <a:rPr lang="en-US" sz="1800" i="1" dirty="0" smtClean="0"/>
              <a:t>C</a:t>
            </a:r>
            <a:r>
              <a:rPr lang="en-US" sz="1800" i="1" baseline="30000" dirty="0" smtClean="0"/>
              <a:t>i</a:t>
            </a:r>
            <a:r>
              <a:rPr lang="en-US" sz="1800" dirty="0"/>
              <a:t> </a:t>
            </a:r>
            <a:r>
              <a:rPr lang="en-US" sz="1800" dirty="0" err="1" smtClean="0"/>
              <a:t>NxN</a:t>
            </a:r>
            <a:r>
              <a:rPr lang="en-US" sz="1800" dirty="0" smtClean="0"/>
              <a:t> diagonal matrix with </a:t>
            </a:r>
            <a:r>
              <a:rPr lang="en-US" sz="1800" i="1" dirty="0" err="1" smtClean="0"/>
              <a:t>C</a:t>
            </a:r>
            <a:r>
              <a:rPr lang="en-US" sz="1800" i="1" baseline="30000" dirty="0" err="1" smtClean="0"/>
              <a:t>i</a:t>
            </a:r>
            <a:r>
              <a:rPr lang="en-US" sz="1800" i="1" baseline="-25000" dirty="0" err="1" smtClean="0"/>
              <a:t>jj</a:t>
            </a:r>
            <a:r>
              <a:rPr lang="en-US" sz="1800" i="1" dirty="0" smtClean="0"/>
              <a:t> = </a:t>
            </a:r>
            <a:r>
              <a:rPr lang="en-US" sz="1800" i="1" dirty="0" err="1" smtClean="0"/>
              <a:t>c</a:t>
            </a:r>
            <a:r>
              <a:rPr lang="en-US" sz="1800" i="1" baseline="-25000" dirty="0" err="1" smtClean="0"/>
              <a:t>ij</a:t>
            </a:r>
            <a:endParaRPr lang="en-US" sz="1800" i="1" baseline="-25000" dirty="0" smtClean="0"/>
          </a:p>
          <a:p>
            <a:r>
              <a:rPr lang="en-US" sz="1800" dirty="0"/>
              <a:t>a</a:t>
            </a:r>
            <a:r>
              <a:rPr lang="en-US" sz="1800" dirty="0" smtClean="0"/>
              <a:t>nd </a:t>
            </a:r>
            <a:r>
              <a:rPr lang="en-US" sz="1800" i="1" dirty="0" smtClean="0"/>
              <a:t>p(</a:t>
            </a:r>
            <a:r>
              <a:rPr lang="en-US" sz="1800" i="1" dirty="0" err="1" smtClean="0"/>
              <a:t>i</a:t>
            </a:r>
            <a:r>
              <a:rPr lang="en-US" sz="1800" i="1" dirty="0" smtClean="0"/>
              <a:t>)</a:t>
            </a:r>
            <a:r>
              <a:rPr lang="en-US" sz="1800" dirty="0" smtClean="0"/>
              <a:t> is the vector of preferences of </a:t>
            </a:r>
            <a:r>
              <a:rPr lang="en-US" sz="1800" dirty="0" err="1" smtClean="0"/>
              <a:t>i</a:t>
            </a:r>
            <a:endParaRPr lang="en-US" sz="1800" dirty="0"/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695" y="3667422"/>
            <a:ext cx="5589810" cy="68502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695" y="2269814"/>
            <a:ext cx="5589810" cy="87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81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IALS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Alternating Least Squares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Fixed Y, optimize for X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22</a:t>
            </a:fld>
            <a:endParaRPr lang="en-US" alt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22" y="2419871"/>
            <a:ext cx="5181378" cy="1008506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45" y="4543741"/>
            <a:ext cx="3911378" cy="322669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472154" y="2429859"/>
            <a:ext cx="172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92D050"/>
                </a:solidFill>
              </a:rPr>
              <a:t>Partial derivative</a:t>
            </a:r>
            <a:endParaRPr lang="en-US" sz="1800" dirty="0">
              <a:solidFill>
                <a:srgbClr val="92D050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472154" y="4528071"/>
            <a:ext cx="17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</a:rPr>
              <a:t>Update Rule</a:t>
            </a:r>
            <a:endParaRPr 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7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IALS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Update rule - a trick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Back to ALS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 smtClean="0"/>
              <a:t>Fixed X, optimize for Y </a:t>
            </a:r>
            <a:r>
              <a:rPr lang="en-US" sz="2000" dirty="0" smtClean="0">
                <a:sym typeface="Wingdings"/>
              </a:rPr>
              <a:t> HOMEWORK</a:t>
            </a:r>
            <a:endParaRPr lang="en-US" sz="20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23</a:t>
            </a:fld>
            <a:endParaRPr lang="en-US" altLang="it-IT"/>
          </a:p>
        </p:txBody>
      </p:sp>
      <p:sp>
        <p:nvSpPr>
          <p:cNvPr id="7" name="Rettangolo 6"/>
          <p:cNvSpPr/>
          <p:nvPr/>
        </p:nvSpPr>
        <p:spPr>
          <a:xfrm>
            <a:off x="3505200" y="1816100"/>
            <a:ext cx="1193800" cy="6163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168900" y="1727200"/>
            <a:ext cx="2730500" cy="705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880009"/>
            <a:ext cx="6362700" cy="52070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 flipH="1">
            <a:off x="3013075" y="2693493"/>
            <a:ext cx="2355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Independent from </a:t>
            </a:r>
            <a:r>
              <a:rPr lang="en-US" sz="1800" dirty="0" err="1" smtClean="0">
                <a:solidFill>
                  <a:srgbClr val="00B050"/>
                </a:solidFill>
              </a:rPr>
              <a:t>i</a:t>
            </a:r>
            <a:endParaRPr lang="en-US" sz="1800" dirty="0" smtClean="0">
              <a:solidFill>
                <a:srgbClr val="00B050"/>
              </a:solidFill>
            </a:endParaRPr>
          </a:p>
          <a:p>
            <a:r>
              <a:rPr lang="en-US" sz="1800" dirty="0" smtClean="0">
                <a:solidFill>
                  <a:srgbClr val="00B050"/>
                </a:solidFill>
                <a:sym typeface="Wingdings"/>
              </a:rPr>
              <a:t> </a:t>
            </a:r>
            <a:r>
              <a:rPr lang="en-US" sz="1800" dirty="0" smtClean="0">
                <a:solidFill>
                  <a:srgbClr val="00B050"/>
                </a:solidFill>
              </a:rPr>
              <a:t>Precompute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 flipH="1">
            <a:off x="5597528" y="2693493"/>
            <a:ext cx="3013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Depends only on the </a:t>
            </a:r>
            <a:r>
              <a:rPr lang="en-US" sz="1800" b="1" dirty="0" smtClean="0">
                <a:solidFill>
                  <a:srgbClr val="FF0000"/>
                </a:solidFill>
              </a:rPr>
              <a:t>non-zeros </a:t>
            </a:r>
            <a:r>
              <a:rPr lang="en-US" sz="1800" dirty="0" smtClean="0">
                <a:solidFill>
                  <a:srgbClr val="FF0000"/>
                </a:solidFill>
              </a:rPr>
              <a:t>in p(</a:t>
            </a:r>
            <a:r>
              <a:rPr lang="en-US" sz="1800" dirty="0" err="1" smtClean="0">
                <a:solidFill>
                  <a:srgbClr val="FF0000"/>
                </a:solidFill>
              </a:rPr>
              <a:t>i</a:t>
            </a:r>
            <a:r>
              <a:rPr lang="en-US" sz="1800" dirty="0" smtClean="0">
                <a:solidFill>
                  <a:srgbClr val="FF0000"/>
                </a:solidFill>
              </a:rPr>
              <a:t>)!!!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(if one of the previous scaling functions is used)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297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sz="2800" dirty="0" smtClean="0"/>
              <a:t>Matrix </a:t>
            </a:r>
            <a:r>
              <a:rPr lang="it-IT" sz="2800" dirty="0" err="1" smtClean="0"/>
              <a:t>Factorization</a:t>
            </a:r>
            <a:r>
              <a:rPr lang="it-IT" sz="2800" dirty="0" smtClean="0"/>
              <a:t> in </a:t>
            </a:r>
            <a:r>
              <a:rPr lang="it-IT" sz="2800" dirty="0" err="1" smtClean="0"/>
              <a:t>Recommender</a:t>
            </a:r>
            <a:r>
              <a:rPr lang="it-IT" sz="2800" dirty="0" smtClean="0"/>
              <a:t> Systems</a:t>
            </a:r>
            <a:endParaRPr lang="en-US" sz="2800" dirty="0"/>
          </a:p>
        </p:txBody>
      </p:sp>
      <p:sp>
        <p:nvSpPr>
          <p:cNvPr id="6147" name="Segnaposto numero diapositiva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fld id="{36CEC8EF-17F6-47E9-A376-485E685F5250}" type="slidenum">
              <a:rPr lang="en-US" altLang="it-IT" sz="1400" smtClean="0">
                <a:solidFill>
                  <a:srgbClr val="FF9900"/>
                </a:solidFill>
              </a:rPr>
              <a:pPr/>
              <a:t>3</a:t>
            </a:fld>
            <a:endParaRPr lang="en-US" altLang="it-IT" sz="1400" smtClean="0">
              <a:solidFill>
                <a:srgbClr val="FF9900"/>
              </a:solidFill>
            </a:endParaRPr>
          </a:p>
        </p:txBody>
      </p:sp>
      <p:sp>
        <p:nvSpPr>
          <p:cNvPr id="6149" name="Segnaposto piè di pagina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32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9900"/>
              </a:buClr>
              <a:buFont typeface="Wingdings" pitchFamily="-110" charset="2"/>
              <a:buChar char="§"/>
              <a:defRPr sz="28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66"/>
              </a:buClr>
              <a:buChar char="–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it-IT" sz="1200" dirty="0" smtClean="0">
                <a:solidFill>
                  <a:srgbClr val="003366"/>
                </a:solidFill>
              </a:rPr>
              <a:t>Collaborative Filtering </a:t>
            </a:r>
            <a:r>
              <a:rPr lang="en-US" altLang="it-IT" sz="1200" smtClean="0">
                <a:solidFill>
                  <a:srgbClr val="003366"/>
                </a:solidFill>
              </a:rPr>
              <a:t>in Python</a:t>
            </a:r>
          </a:p>
        </p:txBody>
      </p:sp>
      <p:sp>
        <p:nvSpPr>
          <p:cNvPr id="36" name="Rettangolo 35"/>
          <p:cNvSpPr/>
          <p:nvPr/>
        </p:nvSpPr>
        <p:spPr>
          <a:xfrm>
            <a:off x="1808664" y="1803400"/>
            <a:ext cx="1917700" cy="247650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ttangolo 36"/>
          <p:cNvSpPr/>
          <p:nvPr/>
        </p:nvSpPr>
        <p:spPr>
          <a:xfrm>
            <a:off x="4533900" y="1798649"/>
            <a:ext cx="977900" cy="24765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ttangolo 37"/>
          <p:cNvSpPr/>
          <p:nvPr/>
        </p:nvSpPr>
        <p:spPr>
          <a:xfrm rot="5400000">
            <a:off x="6330950" y="1335099"/>
            <a:ext cx="977900" cy="19050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/>
              <p:cNvSpPr txBox="1"/>
              <p:nvPr/>
            </p:nvSpPr>
            <p:spPr>
              <a:xfrm>
                <a:off x="3873500" y="2852233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CasellaDiTes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500" y="2852233"/>
                <a:ext cx="4953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ttangolo 39"/>
          <p:cNvSpPr/>
          <p:nvPr/>
        </p:nvSpPr>
        <p:spPr>
          <a:xfrm>
            <a:off x="2635250" y="2654300"/>
            <a:ext cx="215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tangolo 40"/>
          <p:cNvSpPr/>
          <p:nvPr/>
        </p:nvSpPr>
        <p:spPr>
          <a:xfrm>
            <a:off x="4533900" y="2668599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ttangolo 41"/>
          <p:cNvSpPr/>
          <p:nvPr/>
        </p:nvSpPr>
        <p:spPr>
          <a:xfrm rot="5400000">
            <a:off x="6045200" y="2184400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/>
          <p:cNvSpPr txBox="1"/>
          <p:nvPr/>
        </p:nvSpPr>
        <p:spPr>
          <a:xfrm>
            <a:off x="2571750" y="965200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44" name="CasellaDiTesto 43"/>
          <p:cNvSpPr txBox="1"/>
          <p:nvPr/>
        </p:nvSpPr>
        <p:spPr>
          <a:xfrm>
            <a:off x="4833535" y="965200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</a:t>
            </a:r>
            <a:endParaRPr lang="en-US" dirty="0"/>
          </a:p>
        </p:txBody>
      </p:sp>
      <p:sp>
        <p:nvSpPr>
          <p:cNvPr id="45" name="CasellaDiTesto 44"/>
          <p:cNvSpPr txBox="1"/>
          <p:nvPr/>
        </p:nvSpPr>
        <p:spPr>
          <a:xfrm>
            <a:off x="6620967" y="965199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46" name="CasellaDiTesto 45"/>
          <p:cNvSpPr txBox="1"/>
          <p:nvPr/>
        </p:nvSpPr>
        <p:spPr>
          <a:xfrm>
            <a:off x="2256528" y="1426864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M items</a:t>
            </a:r>
            <a:endParaRPr lang="en-US" sz="1600" dirty="0"/>
          </a:p>
        </p:txBody>
      </p:sp>
      <p:sp>
        <p:nvSpPr>
          <p:cNvPr id="47" name="CasellaDiTesto 46"/>
          <p:cNvSpPr txBox="1"/>
          <p:nvPr/>
        </p:nvSpPr>
        <p:spPr>
          <a:xfrm>
            <a:off x="4533900" y="1426864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 factors</a:t>
            </a:r>
            <a:endParaRPr lang="en-US" sz="1600" dirty="0"/>
          </a:p>
        </p:txBody>
      </p:sp>
      <p:sp>
        <p:nvSpPr>
          <p:cNvPr id="48" name="CasellaDiTesto 47"/>
          <p:cNvSpPr txBox="1"/>
          <p:nvPr/>
        </p:nvSpPr>
        <p:spPr>
          <a:xfrm>
            <a:off x="6284336" y="1426864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 items</a:t>
            </a:r>
            <a:endParaRPr lang="en-US" sz="1600" dirty="0"/>
          </a:p>
        </p:txBody>
      </p:sp>
      <p:sp>
        <p:nvSpPr>
          <p:cNvPr id="49" name="CasellaDiTesto 48"/>
          <p:cNvSpPr txBox="1"/>
          <p:nvPr/>
        </p:nvSpPr>
        <p:spPr>
          <a:xfrm rot="5400000">
            <a:off x="7471786" y="2163144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K factors</a:t>
            </a:r>
            <a:endParaRPr lang="en-US" sz="1600" dirty="0"/>
          </a:p>
        </p:txBody>
      </p:sp>
      <p:sp>
        <p:nvSpPr>
          <p:cNvPr id="50" name="CasellaDiTesto 49"/>
          <p:cNvSpPr txBox="1"/>
          <p:nvPr/>
        </p:nvSpPr>
        <p:spPr>
          <a:xfrm rot="16200000">
            <a:off x="1068180" y="2698345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users</a:t>
            </a:r>
            <a:endParaRPr lang="en-US" sz="1600" dirty="0"/>
          </a:p>
        </p:txBody>
      </p:sp>
      <p:sp>
        <p:nvSpPr>
          <p:cNvPr id="51" name="CasellaDiTesto 50"/>
          <p:cNvSpPr txBox="1"/>
          <p:nvPr/>
        </p:nvSpPr>
        <p:spPr>
          <a:xfrm rot="16200000">
            <a:off x="3908801" y="2698345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N users</a:t>
            </a:r>
            <a:endParaRPr lang="en-US" sz="1600" dirty="0"/>
          </a:p>
        </p:txBody>
      </p:sp>
      <p:sp>
        <p:nvSpPr>
          <p:cNvPr id="52" name="Rettangolo 51"/>
          <p:cNvSpPr/>
          <p:nvPr/>
        </p:nvSpPr>
        <p:spPr>
          <a:xfrm>
            <a:off x="2635250" y="1803401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tangolo 52"/>
          <p:cNvSpPr/>
          <p:nvPr/>
        </p:nvSpPr>
        <p:spPr>
          <a:xfrm>
            <a:off x="1790700" y="2654300"/>
            <a:ext cx="1917699" cy="230199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asellaDiTesto 54"/>
          <p:cNvSpPr txBox="1"/>
          <p:nvPr/>
        </p:nvSpPr>
        <p:spPr>
          <a:xfrm>
            <a:off x="2607172" y="4385498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j</a:t>
            </a:r>
            <a:endParaRPr lang="en-US" sz="1600" dirty="0"/>
          </a:p>
        </p:txBody>
      </p:sp>
      <p:sp>
        <p:nvSpPr>
          <p:cNvPr id="56" name="CasellaDiTesto 55"/>
          <p:cNvSpPr txBox="1"/>
          <p:nvPr/>
        </p:nvSpPr>
        <p:spPr>
          <a:xfrm>
            <a:off x="3786845" y="2607272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</a:t>
            </a:r>
            <a:endParaRPr lang="en-US" sz="1600" dirty="0"/>
          </a:p>
        </p:txBody>
      </p:sp>
      <p:sp>
        <p:nvSpPr>
          <p:cNvPr id="57" name="CasellaDiTesto 56"/>
          <p:cNvSpPr txBox="1"/>
          <p:nvPr/>
        </p:nvSpPr>
        <p:spPr>
          <a:xfrm>
            <a:off x="4857130" y="2581370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u</a:t>
            </a:r>
            <a:r>
              <a:rPr lang="en-US" sz="1600" baseline="-25000" dirty="0" err="1" smtClean="0"/>
              <a:t>i</a:t>
            </a:r>
            <a:endParaRPr lang="en-US" sz="1600" baseline="-25000" dirty="0"/>
          </a:p>
        </p:txBody>
      </p:sp>
      <p:sp>
        <p:nvSpPr>
          <p:cNvPr id="58" name="CasellaDiTesto 57"/>
          <p:cNvSpPr txBox="1"/>
          <p:nvPr/>
        </p:nvSpPr>
        <p:spPr>
          <a:xfrm>
            <a:off x="6365942" y="2105945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</a:t>
            </a:r>
            <a:r>
              <a:rPr lang="en-US" sz="1600" baseline="-25000" dirty="0"/>
              <a:t>J</a:t>
            </a:r>
          </a:p>
        </p:txBody>
      </p:sp>
      <p:pic>
        <p:nvPicPr>
          <p:cNvPr id="31" name="Immagin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14" y="4954212"/>
            <a:ext cx="3835400" cy="1081306"/>
          </a:xfrm>
          <a:prstGeom prst="rect">
            <a:avLst/>
          </a:prstGeom>
        </p:spPr>
      </p:pic>
      <p:pic>
        <p:nvPicPr>
          <p:cNvPr id="59" name="Immagin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050" y="4954212"/>
            <a:ext cx="3891365" cy="100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1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4</a:t>
            </a:fld>
            <a:endParaRPr lang="en-US" alt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60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Matrix </a:t>
            </a:r>
            <a:r>
              <a:rPr lang="it-IT" sz="2800" dirty="0" err="1"/>
              <a:t>Factorization</a:t>
            </a:r>
            <a:r>
              <a:rPr lang="it-IT" sz="2800" dirty="0"/>
              <a:t> in </a:t>
            </a:r>
            <a:r>
              <a:rPr lang="it-IT" sz="2800" dirty="0" err="1"/>
              <a:t>Recommender</a:t>
            </a:r>
            <a:r>
              <a:rPr lang="it-IT" sz="2800" dirty="0"/>
              <a:t> Systems</a:t>
            </a:r>
            <a:endParaRPr lang="en-US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47957"/>
          </a:xfrm>
        </p:spPr>
        <p:txBody>
          <a:bodyPr/>
          <a:lstStyle/>
          <a:p>
            <a:r>
              <a:rPr lang="en-US" sz="2400" dirty="0" smtClean="0"/>
              <a:t>Optimization</a:t>
            </a:r>
          </a:p>
          <a:p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5</a:t>
            </a:fld>
            <a:endParaRPr lang="en-US" altLang="it-IT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078"/>
            <a:ext cx="9144000" cy="8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07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Matrix </a:t>
            </a:r>
            <a:r>
              <a:rPr lang="it-IT" sz="2800" dirty="0" err="1"/>
              <a:t>Factorization</a:t>
            </a:r>
            <a:r>
              <a:rPr lang="it-IT" sz="2800" dirty="0"/>
              <a:t> in </a:t>
            </a:r>
            <a:r>
              <a:rPr lang="it-IT" sz="2800" dirty="0" err="1"/>
              <a:t>Recommender</a:t>
            </a:r>
            <a:r>
              <a:rPr lang="it-IT" sz="2800" dirty="0"/>
              <a:t> Systems</a:t>
            </a:r>
            <a:endParaRPr lang="en-US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47957"/>
          </a:xfrm>
        </p:spPr>
        <p:txBody>
          <a:bodyPr/>
          <a:lstStyle/>
          <a:p>
            <a:r>
              <a:rPr lang="en-US" sz="2400" dirty="0" smtClean="0"/>
              <a:t>Optimization</a:t>
            </a:r>
          </a:p>
          <a:p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6</a:t>
            </a:fld>
            <a:endParaRPr lang="en-US" altLang="it-IT"/>
          </a:p>
        </p:txBody>
      </p:sp>
      <p:sp>
        <p:nvSpPr>
          <p:cNvPr id="7" name="Rettangolo 6"/>
          <p:cNvSpPr/>
          <p:nvPr/>
        </p:nvSpPr>
        <p:spPr>
          <a:xfrm>
            <a:off x="3505200" y="1816100"/>
            <a:ext cx="2362200" cy="11239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324600" y="1825625"/>
            <a:ext cx="2819400" cy="112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/>
          <p:cNvSpPr txBox="1"/>
          <p:nvPr/>
        </p:nvSpPr>
        <p:spPr>
          <a:xfrm flipH="1">
            <a:off x="3346450" y="3045556"/>
            <a:ext cx="267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>
                <a:solidFill>
                  <a:srgbClr val="00B050"/>
                </a:solidFill>
              </a:rPr>
              <a:t>Least-squares (goodness of fit)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 flipH="1">
            <a:off x="6464299" y="3065190"/>
            <a:ext cx="259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Regularization (</a:t>
            </a:r>
            <a:r>
              <a:rPr lang="en-US" sz="1800" smtClean="0">
                <a:solidFill>
                  <a:srgbClr val="FF0000"/>
                </a:solidFill>
              </a:rPr>
              <a:t>prevent overfitting)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078"/>
            <a:ext cx="9144000" cy="8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16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Matrix </a:t>
            </a:r>
            <a:r>
              <a:rPr lang="it-IT" sz="2800" dirty="0" err="1"/>
              <a:t>Factorization</a:t>
            </a:r>
            <a:r>
              <a:rPr lang="it-IT" sz="2800" dirty="0"/>
              <a:t> in </a:t>
            </a:r>
            <a:r>
              <a:rPr lang="it-IT" sz="2800" dirty="0" err="1"/>
              <a:t>Recommender</a:t>
            </a:r>
            <a:r>
              <a:rPr lang="it-IT" sz="2800" dirty="0"/>
              <a:t> Systems</a:t>
            </a:r>
            <a:endParaRPr lang="en-US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47957"/>
          </a:xfrm>
        </p:spPr>
        <p:txBody>
          <a:bodyPr/>
          <a:lstStyle/>
          <a:p>
            <a:r>
              <a:rPr lang="en-US" sz="2400" dirty="0" smtClean="0"/>
              <a:t>Optimization</a:t>
            </a:r>
          </a:p>
          <a:p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7</a:t>
            </a:fld>
            <a:endParaRPr lang="en-US" altLang="it-IT"/>
          </a:p>
        </p:txBody>
      </p:sp>
      <p:sp>
        <p:nvSpPr>
          <p:cNvPr id="7" name="Rettangolo 6"/>
          <p:cNvSpPr/>
          <p:nvPr/>
        </p:nvSpPr>
        <p:spPr>
          <a:xfrm>
            <a:off x="3505200" y="1816100"/>
            <a:ext cx="2362200" cy="11239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324600" y="1825625"/>
            <a:ext cx="2819400" cy="112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/>
          <p:cNvSpPr txBox="1"/>
          <p:nvPr/>
        </p:nvSpPr>
        <p:spPr>
          <a:xfrm flipH="1">
            <a:off x="3346450" y="3045556"/>
            <a:ext cx="267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>
                <a:solidFill>
                  <a:srgbClr val="00B050"/>
                </a:solidFill>
              </a:rPr>
              <a:t>Least-squares (goodness of fit)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 flipH="1">
            <a:off x="6464299" y="3065190"/>
            <a:ext cx="259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Regularization (</a:t>
            </a:r>
            <a:r>
              <a:rPr lang="en-US" sz="1800" smtClean="0">
                <a:solidFill>
                  <a:srgbClr val="FF0000"/>
                </a:solidFill>
              </a:rPr>
              <a:t>prevent overfitting)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078"/>
            <a:ext cx="9144000" cy="855991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5384800"/>
            <a:ext cx="1320800" cy="1320800"/>
          </a:xfrm>
          <a:prstGeom prst="rect">
            <a:avLst/>
          </a:prstGeom>
        </p:spPr>
      </p:pic>
      <p:sp>
        <p:nvSpPr>
          <p:cNvPr id="19" name="CasellaDiTesto 18"/>
          <p:cNvSpPr txBox="1"/>
          <p:nvPr/>
        </p:nvSpPr>
        <p:spPr>
          <a:xfrm>
            <a:off x="1219200" y="4999449"/>
            <a:ext cx="7658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Also called </a:t>
            </a:r>
            <a:r>
              <a:rPr lang="en-US" sz="1800" dirty="0" err="1" smtClean="0"/>
              <a:t>FunkSVD</a:t>
            </a:r>
            <a:r>
              <a:rPr lang="en-US" sz="1800" dirty="0" smtClean="0"/>
              <a:t> from Simon </a:t>
            </a:r>
            <a:r>
              <a:rPr lang="en-US" sz="1800" dirty="0"/>
              <a:t>Funk’s post </a:t>
            </a:r>
            <a:r>
              <a:rPr lang="en-US" sz="1800" dirty="0">
                <a:hlinkClick r:id="rId4"/>
              </a:rPr>
              <a:t>http://sifter.org/~</a:t>
            </a:r>
            <a:r>
              <a:rPr lang="en-US" sz="1800" dirty="0" smtClean="0">
                <a:hlinkClick r:id="rId4"/>
              </a:rPr>
              <a:t>simon/journal/20061211.html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b="1" dirty="0" smtClean="0"/>
              <a:t>WARNING</a:t>
            </a:r>
            <a:r>
              <a:rPr lang="en-US" sz="1800" dirty="0" smtClean="0"/>
              <a:t>: For simplicity I won’t include user and item biases in the models, but you can try with them at home</a:t>
            </a:r>
            <a:endParaRPr lang="en-US" sz="18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00" y="4047522"/>
            <a:ext cx="7226299" cy="80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79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Variants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02803"/>
            <a:ext cx="5549900" cy="5181600"/>
          </a:xfrm>
        </p:spPr>
        <p:txBody>
          <a:bodyPr/>
          <a:lstStyle/>
          <a:p>
            <a:r>
              <a:rPr lang="en-US" sz="2000" dirty="0" smtClean="0"/>
              <a:t>Batch Gradient Descent</a:t>
            </a:r>
          </a:p>
          <a:p>
            <a:pPr lvl="1"/>
            <a:r>
              <a:rPr lang="en-US" sz="1600" dirty="0" smtClean="0"/>
              <a:t>Calculate the gradients for the </a:t>
            </a:r>
            <a:r>
              <a:rPr lang="en-US" sz="1600" b="1" dirty="0" smtClean="0"/>
              <a:t>whole</a:t>
            </a:r>
            <a:r>
              <a:rPr lang="en-US" sz="1600" dirty="0" smtClean="0"/>
              <a:t> dataset to perform just </a:t>
            </a:r>
            <a:r>
              <a:rPr lang="en-US" sz="1600" b="1" dirty="0" smtClean="0"/>
              <a:t>one</a:t>
            </a:r>
            <a:r>
              <a:rPr lang="en-US" sz="1600" dirty="0" smtClean="0"/>
              <a:t> update</a:t>
            </a:r>
          </a:p>
          <a:p>
            <a:pPr lvl="1"/>
            <a:r>
              <a:rPr lang="en-US" sz="1600" dirty="0" smtClean="0"/>
              <a:t>    learning rate (or step size): controls speed of convergence (or divergence if too large)</a:t>
            </a:r>
          </a:p>
          <a:p>
            <a:pPr lvl="1"/>
            <a:r>
              <a:rPr lang="en-US" sz="1600" dirty="0" smtClean="0"/>
              <a:t>Cons: Very slow, no online updates</a:t>
            </a:r>
          </a:p>
          <a:p>
            <a:pPr lvl="1"/>
            <a:endParaRPr lang="en-US" sz="1600" dirty="0"/>
          </a:p>
          <a:p>
            <a:r>
              <a:rPr lang="en-US" sz="2000" dirty="0" smtClean="0"/>
              <a:t>Stochastic Gradient Descent</a:t>
            </a:r>
          </a:p>
          <a:p>
            <a:pPr lvl="1"/>
            <a:r>
              <a:rPr lang="en-US" sz="1600" dirty="0" smtClean="0"/>
              <a:t>Perform a parameter update for </a:t>
            </a:r>
            <a:r>
              <a:rPr lang="en-US" sz="1600" b="1" dirty="0" smtClean="0"/>
              <a:t>each</a:t>
            </a:r>
            <a:r>
              <a:rPr lang="en-US" sz="1600" dirty="0" smtClean="0"/>
              <a:t> user-item tuple (</a:t>
            </a:r>
            <a:r>
              <a:rPr lang="en-US" sz="1600" dirty="0" err="1" smtClean="0"/>
              <a:t>i,j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Pros: cheap updates, online update, same practical convergence of Batch-GD</a:t>
            </a:r>
          </a:p>
          <a:p>
            <a:pPr lvl="1"/>
            <a:r>
              <a:rPr lang="en-US" sz="1600" dirty="0" smtClean="0"/>
              <a:t>Cons: high variance (fluctuations), local minima</a:t>
            </a:r>
          </a:p>
          <a:p>
            <a:pPr lvl="1"/>
            <a:endParaRPr lang="en-US" sz="1800" dirty="0" smtClean="0"/>
          </a:p>
          <a:p>
            <a:r>
              <a:rPr lang="en-US" sz="2000" dirty="0" err="1" smtClean="0"/>
              <a:t>Minibatch</a:t>
            </a:r>
            <a:r>
              <a:rPr lang="en-US" sz="2000" dirty="0" smtClean="0"/>
              <a:t> SGD (not-covered)</a:t>
            </a:r>
          </a:p>
          <a:p>
            <a:pPr lvl="1"/>
            <a:r>
              <a:rPr lang="en-US" sz="1600" dirty="0" smtClean="0"/>
              <a:t>Update every </a:t>
            </a:r>
            <a:r>
              <a:rPr lang="en-US" sz="1600" dirty="0" err="1" smtClean="0"/>
              <a:t>minibatch</a:t>
            </a:r>
            <a:r>
              <a:rPr lang="en-US" sz="1600" dirty="0" smtClean="0"/>
              <a:t> of </a:t>
            </a:r>
            <a:r>
              <a:rPr lang="en-US" sz="1600" b="1" dirty="0" smtClean="0"/>
              <a:t>n</a:t>
            </a:r>
            <a:r>
              <a:rPr lang="en-US" sz="1600" dirty="0" smtClean="0"/>
              <a:t> training tuples</a:t>
            </a:r>
          </a:p>
          <a:p>
            <a:pPr lvl="1"/>
            <a:r>
              <a:rPr lang="en-US" sz="1600" dirty="0" smtClean="0"/>
              <a:t>Pros over SGD: less variance </a:t>
            </a:r>
            <a:r>
              <a:rPr lang="en-US" sz="1600" dirty="0" smtClean="0">
                <a:sym typeface="Wingdings"/>
              </a:rPr>
              <a:t> stable convergence, fast matrix-ops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8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475" y="1419832"/>
            <a:ext cx="2368550" cy="34099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443" y="3195637"/>
            <a:ext cx="2879982" cy="30797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2044700"/>
            <a:ext cx="160020" cy="2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59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Variants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02803"/>
            <a:ext cx="5549900" cy="5181600"/>
          </a:xfrm>
        </p:spPr>
        <p:txBody>
          <a:bodyPr/>
          <a:lstStyle/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Batch Gradient Descent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Calculate the gradients for the </a:t>
            </a:r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whole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dataset to perform just </a:t>
            </a:r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one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update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   learning rate (or step size): controls speed of convergence (or divergence if too large)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Cons: Very slow, no online updates</a:t>
            </a:r>
          </a:p>
          <a:p>
            <a:pPr lvl="1"/>
            <a:endParaRPr lang="en-US" sz="1600" dirty="0"/>
          </a:p>
          <a:p>
            <a:r>
              <a:rPr lang="en-US" sz="2000" dirty="0" smtClean="0"/>
              <a:t>Stochastic Gradient Descent</a:t>
            </a:r>
          </a:p>
          <a:p>
            <a:pPr lvl="1"/>
            <a:r>
              <a:rPr lang="en-US" sz="1600" dirty="0" smtClean="0"/>
              <a:t>Perform a parameter update for </a:t>
            </a:r>
            <a:r>
              <a:rPr lang="en-US" sz="1600" b="1" dirty="0" smtClean="0"/>
              <a:t>each</a:t>
            </a:r>
            <a:r>
              <a:rPr lang="en-US" sz="1600" dirty="0" smtClean="0"/>
              <a:t> user-item tuple (</a:t>
            </a:r>
            <a:r>
              <a:rPr lang="en-US" sz="1600" dirty="0" err="1" smtClean="0"/>
              <a:t>i,j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Pros: cheap updates, online update, same practical convergence of Batch-GD</a:t>
            </a:r>
          </a:p>
          <a:p>
            <a:pPr lvl="1"/>
            <a:r>
              <a:rPr lang="en-US" sz="1600" dirty="0" smtClean="0"/>
              <a:t>Cons: high variance (fluctuations), local minima</a:t>
            </a:r>
          </a:p>
          <a:p>
            <a:pPr lvl="1"/>
            <a:endParaRPr lang="en-US" sz="1800" dirty="0" smtClean="0"/>
          </a:p>
          <a:p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Minibatch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SGD (not-covered)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Update every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minibatch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of </a:t>
            </a:r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n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training tuples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Pros over SGD: less variance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sym typeface="Wingdings"/>
              </a:rPr>
              <a:t> stable convergence, fast matrix-ops</a:t>
            </a:r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endParaRPr lang="en-US" sz="1600" dirty="0" smtClean="0"/>
          </a:p>
          <a:p>
            <a:pPr lvl="1"/>
            <a:endParaRPr lang="en-US" sz="1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9</a:t>
            </a:fld>
            <a:endParaRPr lang="en-US" alt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443" y="3195637"/>
            <a:ext cx="2879982" cy="30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612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VAASHAPES" val="1"/>
  <p:tag name="ADVAATEXT" val="1"/>
  <p:tag name="ADVSHADOWS" val="1"/>
  <p:tag name="ADVBEVELING" val="1"/>
  <p:tag name="ADVPANSCAN" val="0"/>
  <p:tag name="ADVDIMBULLETS" val="0"/>
  <p:tag name="ADVGAMMA" val="0.000000"/>
  <p:tag name="ADVFASTTRANSITIONS" val="1"/>
  <p:tag name="ADVSCREENHEIGHT" val="600"/>
  <p:tag name="ADVSCREENWIDTH" val="800"/>
  <p:tag name="ADVGLOBALTRANSITION" val="-1"/>
  <p:tag name="ADVSHOWMETER" val="0"/>
  <p:tag name="ADVSETTING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WHN3C4DGOVz7JTy5XAT1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I3NmRqXPJr60nHtqstDn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2euwCGm1KdbqZKggccIY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JwQBx8pn0mJ0yRkOhtI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AGFmitXU3BCh1shRUupN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iHue1DBgIlU36vBw6SU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M96NbnOwqRwNOTq5PoDY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KRd28LyF4Yd1Yc6OU13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202FSyMAjBIhuSfSLSD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sHP8SEesMT678nENeVgr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V6oamjXiVVQkQ0F69YmN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idXmrFriqvCF9BiBJal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kohu5yh3YUCmeqaLkCDe"/>
</p:tagLst>
</file>

<file path=ppt/theme/theme1.xml><?xml version="1.0" encoding="utf-8"?>
<a:theme xmlns:a="http://schemas.openxmlformats.org/drawingml/2006/main" name="PoliLightBlue3">
  <a:themeElements>
    <a:clrScheme name="PoliLightBlue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oliLightBlue3">
      <a:majorFont>
        <a:latin typeface="Lucida Grande"/>
        <a:ea typeface="ＭＳ Ｐゴシック"/>
        <a:cs typeface="ＭＳ Ｐゴシック"/>
      </a:majorFont>
      <a:minorFont>
        <a:latin typeface="Lucida Grande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oliLightBlue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10349</TotalTime>
  <Words>890</Words>
  <Application>Microsoft Macintosh PowerPoint</Application>
  <PresentationFormat>Presentazione su schermo (4:3)</PresentationFormat>
  <Paragraphs>293</Paragraphs>
  <Slides>23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2" baseType="lpstr">
      <vt:lpstr>Cambria Math</vt:lpstr>
      <vt:lpstr>Lucida Grande</vt:lpstr>
      <vt:lpstr>ＭＳ Ｐゴシック</vt:lpstr>
      <vt:lpstr>Times</vt:lpstr>
      <vt:lpstr>Times New Roman</vt:lpstr>
      <vt:lpstr>Trebuchet MS</vt:lpstr>
      <vt:lpstr>Wingdings</vt:lpstr>
      <vt:lpstr>ヒラギノ角ゴ Pro W3</vt:lpstr>
      <vt:lpstr>PoliLightBlue3</vt:lpstr>
      <vt:lpstr>Presentazione di PowerPoint</vt:lpstr>
      <vt:lpstr>Outline</vt:lpstr>
      <vt:lpstr>Matrix Factorization in Recommender Systems</vt:lpstr>
      <vt:lpstr>Presentazione di PowerPoint</vt:lpstr>
      <vt:lpstr>Matrix Factorization in Recommender Systems</vt:lpstr>
      <vt:lpstr>Matrix Factorization in Recommender Systems</vt:lpstr>
      <vt:lpstr>Matrix Factorization in Recommender Systems</vt:lpstr>
      <vt:lpstr>Gradient Descent Variants</vt:lpstr>
      <vt:lpstr>Gradient Descent Variants</vt:lpstr>
      <vt:lpstr>Matrix Factorization with SGD</vt:lpstr>
      <vt:lpstr>Matrix Factorization with SGD</vt:lpstr>
      <vt:lpstr>Matrix Factorization with SGD</vt:lpstr>
      <vt:lpstr>MF-SGD tips and tricks</vt:lpstr>
      <vt:lpstr>AsymmetricSVD</vt:lpstr>
      <vt:lpstr>AsymmetricSVD</vt:lpstr>
      <vt:lpstr>AsymmetricSVD</vt:lpstr>
      <vt:lpstr>AsySVD-SGD updates</vt:lpstr>
      <vt:lpstr>IALS or WRMF</vt:lpstr>
      <vt:lpstr>IALS</vt:lpstr>
      <vt:lpstr>IALS</vt:lpstr>
      <vt:lpstr>Learning IALS</vt:lpstr>
      <vt:lpstr>Learning IALS</vt:lpstr>
      <vt:lpstr>Learning IALS</vt:lpstr>
    </vt:vector>
  </TitlesOfParts>
  <Company>Politecnico di Milano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Dispositivi Logici Programmabili</dc:title>
  <dc:creator>Marco D. Santambrogio</dc:creator>
  <cp:lastModifiedBy>Utente di Microsoft Office</cp:lastModifiedBy>
  <cp:revision>307</cp:revision>
  <cp:lastPrinted>2015-10-15T10:44:10Z</cp:lastPrinted>
  <dcterms:created xsi:type="dcterms:W3CDTF">2010-03-10T22:19:22Z</dcterms:created>
  <dcterms:modified xsi:type="dcterms:W3CDTF">2016-12-12T08:55:57Z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18aJ18rJbbBkyQzK-JkOT7NWlDMfLGIfvHwmqknZ8_20</vt:lpwstr>
  </property>
  <property fmtid="{D5CDD505-2E9C-101B-9397-08002B2CF9AE}" pid="4" name="Google.Documents.RevisionId">
    <vt:lpwstr>12951292456047101535</vt:lpwstr>
  </property>
  <property fmtid="{D5CDD505-2E9C-101B-9397-08002B2CF9AE}" pid="5" name="Google.Documents.PluginVersion">
    <vt:lpwstr>2.0.2026.3768</vt:lpwstr>
  </property>
  <property fmtid="{D5CDD505-2E9C-101B-9397-08002B2CF9AE}" pid="6" name="Google.Documents.MergeIncapabilityFlags">
    <vt:i4>0</vt:i4>
  </property>
</Properties>
</file>